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283" r:id="rId4"/>
    <p:sldId id="257" r:id="rId5"/>
    <p:sldId id="314" r:id="rId6"/>
    <p:sldId id="258" r:id="rId7"/>
    <p:sldId id="264" r:id="rId8"/>
    <p:sldId id="259" r:id="rId9"/>
    <p:sldId id="260" r:id="rId10"/>
    <p:sldId id="315" r:id="rId11"/>
    <p:sldId id="317" r:id="rId12"/>
    <p:sldId id="318" r:id="rId13"/>
    <p:sldId id="282" r:id="rId14"/>
    <p:sldId id="265" r:id="rId15"/>
  </p:sldIdLst>
  <p:sldSz cx="18288000" cy="10288588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itha Nair" initials="" lastIdx="1" clrIdx="0">
    <p:extLst>
      <p:ext uri="{19B8F6BF-5375-455C-9EA6-DF929625EA0E}">
        <p15:presenceInfo xmlns:p15="http://schemas.microsoft.com/office/powerpoint/2012/main" userId="a223d0b169bb912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205E82"/>
    <a:srgbClr val="1155CC"/>
    <a:srgbClr val="404040"/>
    <a:srgbClr val="095A82"/>
    <a:srgbClr val="2EA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1" autoAdjust="0"/>
    <p:restoredTop sz="94061" autoAdjust="0"/>
  </p:normalViewPr>
  <p:slideViewPr>
    <p:cSldViewPr snapToGrid="0">
      <p:cViewPr varScale="1">
        <p:scale>
          <a:sx n="66" d="100"/>
          <a:sy n="66" d="100"/>
        </p:scale>
        <p:origin x="10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CEED-329E-EA45-A8EF-11A062D051C0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A31EB-2F78-2546-A582-51B6B82A8B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542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13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A31EB-2F78-2546-A582-51B6B82A8B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55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804"/>
            <a:ext cx="13716000" cy="3581953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91"/>
            <a:ext cx="13716000" cy="2484026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9" name="Picture 8" descr="A blue and white background with dots and line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46" y="1"/>
            <a:ext cx="18298873" cy="10288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367"/>
            <a:ext cx="9258300" cy="7311566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772"/>
            <a:ext cx="3943350" cy="871910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772"/>
            <a:ext cx="11601450" cy="87191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93D57615-D7D9-4643-A101-1D38FBC5AE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Slide2" preserve="1">
  <p:cSld name="Thank You 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850"/>
            <a:ext cx="13716000" cy="24844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5400"/>
            <a:ext cx="15773400" cy="42799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988"/>
            <a:ext cx="15773400" cy="2251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0" cy="6527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Google Shape;27;p45"/>
          <p:cNvPicPr preferRelativeResize="0"/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13389625" y="1924559"/>
            <a:ext cx="4032449" cy="554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8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0475" y="3757613"/>
            <a:ext cx="7735888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5575" cy="5527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475" y="685800"/>
            <a:ext cx="5897563" cy="24003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5575" y="1481138"/>
            <a:ext cx="9258300" cy="7312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0475" y="3086100"/>
            <a:ext cx="5897563" cy="5718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77650" cy="87185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573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57900" y="9536113"/>
            <a:ext cx="6172200" cy="5476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915900" y="9536113"/>
            <a:ext cx="4114800" cy="547687"/>
          </a:xfrm>
          <a:prstGeom prst="rect">
            <a:avLst/>
          </a:prstGeom>
        </p:spPr>
        <p:txBody>
          <a:bodyPr/>
          <a:lstStyle/>
          <a:p>
            <a:fld id="{C6FF1D8F-3DBF-1D48-A4B0-FBE12839CE7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Learning Objective(s)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071" y="2678914"/>
            <a:ext cx="6381710" cy="42327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860"/>
            <a:ext cx="7772400" cy="65280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773"/>
            <a:ext cx="15773400" cy="198865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2134"/>
            <a:ext cx="7736681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8193"/>
            <a:ext cx="7736681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2134"/>
            <a:ext cx="7774782" cy="1236059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8193"/>
            <a:ext cx="7774782" cy="55277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906"/>
            <a:ext cx="5898356" cy="240067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367"/>
            <a:ext cx="9258300" cy="7311566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576"/>
            <a:ext cx="5898356" cy="5718265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218" y="352679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18" y="1720569"/>
            <a:ext cx="17073563" cy="77377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0"/>
            <a:r>
              <a:rPr lang="en-GB" dirty="0"/>
              <a:t>AAA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335755" y="352970"/>
            <a:ext cx="271463" cy="1080000"/>
          </a:xfrm>
          <a:prstGeom prst="rect">
            <a:avLst/>
          </a:prstGeom>
          <a:gradFill flip="none" rotWithShape="1">
            <a:gsLst>
              <a:gs pos="51000">
                <a:srgbClr val="1155CC"/>
              </a:gs>
              <a:gs pos="90000">
                <a:srgbClr val="2EA87D"/>
              </a:gs>
              <a:gs pos="100000">
                <a:srgbClr val="2EA87D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-1" y="9781100"/>
            <a:ext cx="18288000" cy="504000"/>
          </a:xfrm>
          <a:prstGeom prst="rect">
            <a:avLst/>
          </a:prstGeom>
          <a:solidFill>
            <a:schemeClr val="bg1">
              <a:lumMod val="85000"/>
              <a:alpha val="2935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marL="0" algn="l" defTabSz="13716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rgbClr val="1155CC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539750" indent="-360045" algn="l" defTabSz="13716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Clr>
          <a:srgbClr val="095A82"/>
        </a:buClr>
        <a:buSzPct val="100000"/>
        <a:buFontTx/>
        <a:buBlip>
          <a:blip r:embed="rId15"/>
        </a:buBlip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Clr>
          <a:srgbClr val="1155CC"/>
        </a:buClr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921543" y="4167442"/>
            <a:ext cx="17073563" cy="1080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">
                <a:schemeClr val="bg1">
                  <a:alpha val="50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2" name="Picture 11" descr="A blue and black logo&#10;&#10;Description automatically generated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35755" y="9879213"/>
            <a:ext cx="1460619" cy="4093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2882242" y="9879212"/>
            <a:ext cx="49485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Brain4ce Education Solutions </a:t>
            </a:r>
            <a:r>
              <a:rPr lang="en-IN" sz="1400" dirty="0" err="1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Pvt.</a:t>
            </a:r>
            <a:r>
              <a:rPr lang="en-IN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Ltd. All rights reserved.</a:t>
            </a:r>
            <a:endParaRPr lang="en-US" sz="14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blue cartoon characters next to a computer server&#10;&#10;Description automatically generated with medium confidence">
            <a:extLst>
              <a:ext uri="{FF2B5EF4-FFF2-40B4-BE49-F238E27FC236}">
                <a16:creationId xmlns:a16="http://schemas.microsoft.com/office/drawing/2014/main" id="{E7EB8D3A-1EE5-699B-5845-3D41E8C48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924" y="1889436"/>
            <a:ext cx="2923390" cy="28554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E43DF2C-4B61-D843-3C35-F569491B0807}"/>
              </a:ext>
            </a:extLst>
          </p:cNvPr>
          <p:cNvSpPr txBox="1">
            <a:spLocks/>
          </p:cNvSpPr>
          <p:nvPr/>
        </p:nvSpPr>
        <p:spPr>
          <a:xfrm>
            <a:off x="3709066" y="5640928"/>
            <a:ext cx="10744199" cy="227171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rgbClr val="1155C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Programming with Golang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and Write Example (contd.)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400986" y="1640113"/>
            <a:ext cx="10763535" cy="80264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("Error creating file:", err)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return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defer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file.Close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_, err =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file.WriteString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(input)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if err != nil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("Error writing to file:", err)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    return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}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fmt.Println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("Data written to output.txt.")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7334591" y="1640113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FBB500E-2C41-72EF-73BA-F19FE2DCC92D}"/>
              </a:ext>
            </a:extLst>
          </p:cNvPr>
          <p:cNvSpPr/>
          <p:nvPr/>
        </p:nvSpPr>
        <p:spPr bwMode="auto">
          <a:xfrm>
            <a:off x="11309662" y="6206514"/>
            <a:ext cx="6194565" cy="1378857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Enter some text: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abcde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Data written to output.txt.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73542A5-3F49-197D-E947-976A4A709841}"/>
              </a:ext>
            </a:extLst>
          </p:cNvPr>
          <p:cNvSpPr/>
          <p:nvPr/>
        </p:nvSpPr>
        <p:spPr bwMode="auto">
          <a:xfrm>
            <a:off x="13128496" y="5855592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Output</a:t>
            </a:r>
          </a:p>
        </p:txBody>
      </p:sp>
    </p:spTree>
    <p:extLst>
      <p:ext uri="{BB962C8B-B14F-4D97-AF65-F5344CB8AC3E}">
        <p14:creationId xmlns:p14="http://schemas.microsoft.com/office/powerpoint/2010/main" val="16856559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4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In this lesson, you have learned to:</a:t>
            </a:r>
          </a:p>
          <a:p>
            <a:r>
              <a:rPr lang="en-US"/>
              <a:t>Use read and write operations in Go</a:t>
            </a:r>
            <a:endParaRPr lang="en-IN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sp>
        <p:nvSpPr>
          <p:cNvPr id="46" name="Text Box 1"/>
          <p:cNvSpPr txBox="1"/>
          <p:nvPr/>
        </p:nvSpPr>
        <p:spPr>
          <a:xfrm>
            <a:off x="0" y="4146549"/>
            <a:ext cx="18286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5: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Packages and Modules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" y="794"/>
            <a:ext cx="18292763" cy="1028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4260251"/>
            <a:ext cx="6493331" cy="842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8" y="5233458"/>
            <a:ext cx="6493331" cy="8420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192199" y="4471574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2. Go Modules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199" y="5440621"/>
            <a:ext cx="6459855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b="1" dirty="0">
                <a:solidFill>
                  <a:schemeClr val="bg1"/>
                </a:solidFill>
              </a:rPr>
              <a:t>3. I/O Operations</a:t>
            </a:r>
            <a:endParaRPr lang="en-IN" sz="2550" b="1" dirty="0">
              <a:solidFill>
                <a:schemeClr val="bg1"/>
              </a:solidFill>
              <a:sym typeface="+mn-e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562714" y="10288"/>
            <a:ext cx="5169743" cy="1377965"/>
            <a:chOff x="6562714" y="10288"/>
            <a:chExt cx="5169743" cy="137796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62714" y="10288"/>
              <a:ext cx="5169743" cy="137796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893629" y="146826"/>
              <a:ext cx="4506686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bg1"/>
                  </a:solidFill>
                </a:rPr>
                <a:t>COURSE OUTLINE</a:t>
              </a:r>
            </a:p>
            <a:p>
              <a:pPr algn="ctr"/>
              <a:r>
                <a:rPr lang="en-IN" sz="2700" dirty="0">
                  <a:solidFill>
                    <a:schemeClr val="bg1"/>
                  </a:solidFill>
                </a:rPr>
                <a:t>Lesson </a:t>
              </a:r>
              <a:r>
                <a:rPr lang="en-US" sz="2700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pic>
        <p:nvPicPr>
          <p:cNvPr id="19" name="Picture 18" descr="A group of people working on a computer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52" y="2512749"/>
            <a:ext cx="7804588" cy="58568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897" y="3287044"/>
            <a:ext cx="6493331" cy="8424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192199" y="3475530"/>
            <a:ext cx="622681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50" dirty="0">
                <a:solidFill>
                  <a:schemeClr val="bg1"/>
                </a:solidFill>
              </a:rPr>
              <a:t>1. Go Packages</a:t>
            </a:r>
            <a:endParaRPr lang="en-US" sz="255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Read and Write</a:t>
            </a:r>
          </a:p>
          <a:p>
            <a:r>
              <a:rPr lang="en-US" dirty="0"/>
              <a:t>File Method Operations</a:t>
            </a:r>
          </a:p>
          <a:p>
            <a:r>
              <a:rPr lang="en-US" dirty="0"/>
              <a:t>Read and Write Example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9705" indent="0">
              <a:buNone/>
            </a:pPr>
            <a:r>
              <a:rPr lang="en-US" dirty="0"/>
              <a:t>By the end of this lesson, you will be able to:</a:t>
            </a:r>
          </a:p>
          <a:p>
            <a:r>
              <a:rPr lang="en-US" dirty="0"/>
              <a:t>Use read and write operations in Go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57300" y="2565400"/>
            <a:ext cx="15773400" cy="4279900"/>
          </a:xfrm>
        </p:spPr>
        <p:txBody>
          <a:bodyPr/>
          <a:lstStyle/>
          <a:p>
            <a:r>
              <a:rPr lang="en-US" dirty="0">
                <a:solidFill>
                  <a:srgbClr val="1155CC"/>
                </a:solidFill>
              </a:rPr>
              <a:t>Reading and Writing in File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Read and Write</a:t>
            </a:r>
          </a:p>
        </p:txBody>
      </p:sp>
      <p:sp>
        <p:nvSpPr>
          <p:cNvPr id="4" name="Rectangle: Rounded Corners 3"/>
          <p:cNvSpPr/>
          <p:nvPr/>
        </p:nvSpPr>
        <p:spPr bwMode="auto">
          <a:xfrm>
            <a:off x="491104" y="2526040"/>
            <a:ext cx="13965125" cy="6095446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Golang offers a vast inbuilt library that can be used to perform read and write operations on files.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order to read from files on the local system,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io/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ioutil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is put to use.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io/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ioutil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 is also used to write content to the file.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module implements formatted I/O with functions to read input from the stdin and print output to the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stdout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log module implements simple logging package. It defines a type, Logger, with methods for formatting the output.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module provides the ability to access native operating-system features. </a:t>
            </a:r>
          </a:p>
          <a:p>
            <a:pPr marL="539750" lvl="1" indent="-360045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bufio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module implements buffered I/O which helps to improve the CPU performance.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Method Operations</a:t>
            </a: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08B4F1DF-33C0-A817-092F-D065F93025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110537"/>
              </p:ext>
            </p:extLst>
          </p:nvPr>
        </p:nvGraphicFramePr>
        <p:xfrm>
          <a:off x="1494970" y="2219666"/>
          <a:ext cx="14601371" cy="617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5949">
                  <a:extLst>
                    <a:ext uri="{9D8B030D-6E8A-4147-A177-3AD203B41FA5}">
                      <a16:colId xmlns:a16="http://schemas.microsoft.com/office/drawing/2014/main" val="2311127128"/>
                    </a:ext>
                  </a:extLst>
                </a:gridCol>
                <a:gridCol w="11175422">
                  <a:extLst>
                    <a:ext uri="{9D8B030D-6E8A-4147-A177-3AD203B41FA5}">
                      <a16:colId xmlns:a16="http://schemas.microsoft.com/office/drawing/2014/main" val="2665873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File Method</a:t>
                      </a:r>
                      <a:endParaRPr lang="en-IN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-IN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4147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os.Create</a:t>
                      </a:r>
                      <a:r>
                        <a:rPr lang="en-US" sz="24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() </a:t>
                      </a:r>
                      <a:endParaRPr lang="en-IN" sz="2400" b="1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method is used to create a file with the desired name. If a file with the same name already exists, then the create function truncates the file.</a:t>
                      </a:r>
                      <a:endParaRPr lang="en-IN" sz="24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4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ioutil.ReadFile</a:t>
                      </a:r>
                      <a:r>
                        <a:rPr lang="en-US" sz="24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() </a:t>
                      </a:r>
                      <a:endParaRPr lang="en-IN" sz="2400" b="1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method takes the path to the file to be read as it is the only parameter. This method returns either the data of the file or an error.</a:t>
                      </a:r>
                      <a:endParaRPr lang="en-IN" sz="24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9122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ioutil.WriteFile</a:t>
                      </a:r>
                      <a:r>
                        <a:rPr lang="en-US" sz="24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() </a:t>
                      </a:r>
                      <a:endParaRPr lang="en-IN" sz="2400" b="1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is used to write data to a file. The </a:t>
                      </a:r>
                      <a:r>
                        <a:rPr lang="en-US" sz="24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WriteFile</a:t>
                      </a:r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() method takes in three different parameters: the first is the location of the file, the second is the data object, and the third is the </a:t>
                      </a:r>
                      <a:r>
                        <a:rPr lang="en-US" sz="24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FileMode</a:t>
                      </a:r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  <a:endParaRPr lang="en-IN" sz="24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163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log.Fatalf</a:t>
                      </a:r>
                      <a:r>
                        <a:rPr lang="en-US" sz="24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IN" sz="2400" b="1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Fatalf</a:t>
                      </a:r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will cause the program to terminate after printing the log message. It is equivalent to </a:t>
                      </a:r>
                      <a:r>
                        <a:rPr lang="en-US" sz="24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Printf</a:t>
                      </a:r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() followed by a call to </a:t>
                      </a:r>
                      <a:r>
                        <a:rPr lang="en-US" sz="24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os.Exit</a:t>
                      </a:r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(1).</a:t>
                      </a:r>
                      <a:endParaRPr lang="en-IN" sz="24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208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log.Panicf</a:t>
                      </a:r>
                      <a:r>
                        <a:rPr lang="en-US" sz="24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IN" sz="2400" b="1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Panic is just like an exception that may arise at runtime. </a:t>
                      </a:r>
                      <a:r>
                        <a:rPr lang="en-US" sz="24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Panicln</a:t>
                      </a:r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is equivalent to </a:t>
                      </a:r>
                      <a:r>
                        <a:rPr lang="en-US" sz="2400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Println</a:t>
                      </a:r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() followed by a call to panic(). The argument passed to panic() will be printed when the program terminates.</a:t>
                      </a:r>
                      <a:endParaRPr lang="en-IN" sz="24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124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bufio.NewReader</a:t>
                      </a:r>
                      <a:r>
                        <a:rPr lang="en-US" sz="24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2400" b="1" dirty="0" err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os.Stdin</a:t>
                      </a:r>
                      <a:r>
                        <a:rPr lang="en-US" sz="2400" b="1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 </a:t>
                      </a:r>
                      <a:endParaRPr lang="en-IN" sz="2400" b="1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method returns a new Reader whose buffer has the default size(4096 bytes).</a:t>
                      </a:r>
                      <a:endParaRPr lang="en-IN" sz="2400" dirty="0">
                        <a:solidFill>
                          <a:schemeClr val="bg2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09265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772942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and Write Example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62FBDAA-F90F-D5BB-D138-79E9997882F4}"/>
              </a:ext>
            </a:extLst>
          </p:cNvPr>
          <p:cNvSpPr/>
          <p:nvPr/>
        </p:nvSpPr>
        <p:spPr bwMode="auto">
          <a:xfrm>
            <a:off x="3071612" y="1640113"/>
            <a:ext cx="10763535" cy="802640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package main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import (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os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"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bufio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func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main() {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fmt.Print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("Enter some text: 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scanner :=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bufio.NewScanner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os.Stdin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scanner.Scan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input :=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scanner.Text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file, err :=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os.Create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("output.txt")</a:t>
            </a:r>
          </a:p>
          <a:p>
            <a:pPr marL="179705" lvl="1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if err != nil {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FE1634B-141F-E783-5346-F6F582A3DADB}"/>
              </a:ext>
            </a:extLst>
          </p:cNvPr>
          <p:cNvSpPr/>
          <p:nvPr/>
        </p:nvSpPr>
        <p:spPr bwMode="auto">
          <a:xfrm>
            <a:off x="10005217" y="1640113"/>
            <a:ext cx="2556896" cy="350922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182880" tIns="91440" rIns="182880" bIns="91440" numCol="1" rtlCol="0" anchor="ctr" anchorCtr="0" compatLnSpc="1"/>
          <a:lstStyle/>
          <a:p>
            <a:pPr marL="179705" lvl="1" algn="ctr" fontAlgn="base">
              <a:spcBef>
                <a:spcPts val="1200"/>
              </a:spcBef>
              <a:spcAft>
                <a:spcPts val="1200"/>
              </a:spcAft>
              <a:buClr>
                <a:srgbClr val="095A82"/>
              </a:buClr>
              <a:buSzPct val="100000"/>
              <a:defRPr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Syntax</a:t>
            </a:r>
          </a:p>
        </p:txBody>
      </p:sp>
    </p:spTree>
    <p:extLst>
      <p:ext uri="{BB962C8B-B14F-4D97-AF65-F5344CB8AC3E}">
        <p14:creationId xmlns:p14="http://schemas.microsoft.com/office/powerpoint/2010/main" val="29148233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</TotalTime>
  <Words>609</Words>
  <Application>Microsoft Office PowerPoint</Application>
  <PresentationFormat>Custom</PresentationFormat>
  <Paragraphs>75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Consolas</vt:lpstr>
      <vt:lpstr>Arial</vt:lpstr>
      <vt:lpstr>Calibri Light</vt:lpstr>
      <vt:lpstr>Calibri</vt:lpstr>
      <vt:lpstr>Office Theme</vt:lpstr>
      <vt:lpstr>Custom Design</vt:lpstr>
      <vt:lpstr>1_Custom Design</vt:lpstr>
      <vt:lpstr>PowerPoint Presentation</vt:lpstr>
      <vt:lpstr>PowerPoint Presentation</vt:lpstr>
      <vt:lpstr>PowerPoint Presentation</vt:lpstr>
      <vt:lpstr>Topics</vt:lpstr>
      <vt:lpstr>Learning Objectives</vt:lpstr>
      <vt:lpstr>Reading and Writing in File</vt:lpstr>
      <vt:lpstr>Introduction to Read and Write</vt:lpstr>
      <vt:lpstr>File Method Operations</vt:lpstr>
      <vt:lpstr>Read and Write Example</vt:lpstr>
      <vt:lpstr>Read and Write Example (contd.)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Storytelling using Microsoft Power BI</dc:title>
  <dc:creator>Dhritiman Adhya</dc:creator>
  <cp:lastModifiedBy>CONTENT</cp:lastModifiedBy>
  <cp:revision>99</cp:revision>
  <dcterms:created xsi:type="dcterms:W3CDTF">2023-08-03T08:03:00Z</dcterms:created>
  <dcterms:modified xsi:type="dcterms:W3CDTF">2023-11-07T07:41:15Z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8FCC90B54A4440E584E2C6124EC06199_12</vt:lpwstr>
  </property>
  <property fmtid="{D5CDD505-2E9C-101B-9397-08002B2CF9AE}" pid="3" name="KSOProductBuildVer">
    <vt:lpwstr>1033-12.2.0.13201</vt:lpwstr>
  </property>
</Properties>
</file>

<file path=docProps/thumbnail.jpeg>
</file>